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59" r:id="rId8"/>
    <p:sldId id="260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1B4D-9FDC-4696-ACE4-4C7C71B6F8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CA401-1491-49DB-91A6-39C6CDEBE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2688B-EC4E-464C-AAA6-29BC5ECAC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3DAAD-8773-44C2-AF38-57F65AE0D5F5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2B430-09F0-429E-8DA1-0CDA3C83C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17AD5-1BAC-413D-8425-D55131022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D22C-2D3C-4C94-9BE1-7F0217DBF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1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1474-0E39-44B1-9FBE-427DC1E26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BD26E2-0165-43D5-BA9E-382D22AD7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E1F4E-138D-42E7-A5E9-2929A0E6E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3DAAD-8773-44C2-AF38-57F65AE0D5F5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C4123-53B4-4A70-91C1-5627C39B0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318AA-8FB9-48CC-8E1A-647FE748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D22C-2D3C-4C94-9BE1-7F0217DBF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92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59A111-E00D-47CD-9775-8F524DE586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51B86-C677-4BE8-BDF5-119280A63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68A45-0B3A-47F1-AB91-9BD6BA1A7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3DAAD-8773-44C2-AF38-57F65AE0D5F5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8B6D6-8533-4D52-8B0F-B6A1CE68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23C0D-34CC-4C68-99D3-DB7E4F75F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D22C-2D3C-4C94-9BE1-7F0217DBF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3991E-69AB-4287-AAB1-0A1B7E2A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ADEF3-1083-4990-922A-AE76AFB4B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0AC78-8554-4F0B-B2FC-D99CED954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3DAAD-8773-44C2-AF38-57F65AE0D5F5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ADB2D-913A-4FD8-BE95-FD1D8486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74682-2B8C-47CB-BDA6-38863B83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D22C-2D3C-4C94-9BE1-7F0217DBF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41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B12DB-4B27-496C-823C-751F04C69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DA6E2-D075-45B0-BE2C-5FA3AC88A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D1FB1-E7C4-4D66-8347-B9049786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3DAAD-8773-44C2-AF38-57F65AE0D5F5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0A53C-40A2-48FA-BD0E-A903EBBBD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06F05-BD1F-4D48-8870-B990A231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D22C-2D3C-4C94-9BE1-7F0217DBF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02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3D233-9F0D-49C4-A323-EFFA5AEF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1366D-54A9-4393-9B7E-B68441CD0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FBCEC-464B-43B7-B056-51FD818B6F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5A631-E0AF-4F3A-ACB9-DF77F159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3DAAD-8773-44C2-AF38-57F65AE0D5F5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219232-52F3-4669-A976-AACCF379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745BC-5FFC-40AC-BFDB-3AEF41CF7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D22C-2D3C-4C94-9BE1-7F0217DBF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7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DB9B7-4BE2-4F59-8D8C-0CA2F695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7109D-F889-45E9-BB62-59C28572F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5CB10-77C6-4E5F-AB21-5D6723BA0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3A253-3340-4B5F-9DCC-FF7D8B2BAB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D1A318-833F-479D-B0FD-C070DBBB2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23B06-C7F9-47C1-B5F9-D78F6E57E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3DAAD-8773-44C2-AF38-57F65AE0D5F5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7BE93E-8CA9-47D8-B293-E514EA4AF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9B5832-974B-41B1-BE56-5281DCB2F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D22C-2D3C-4C94-9BE1-7F0217DBF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2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8873-CC1D-4FB7-A5A0-BA2EC1806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0554A-7D23-46F6-962D-97F3DA8F4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3DAAD-8773-44C2-AF38-57F65AE0D5F5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FDD745-5869-4657-B2E4-AD2D1B3EC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9FAEC3-7B3A-49D1-B1F5-D1BE9761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D22C-2D3C-4C94-9BE1-7F0217DBF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6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CBE731-1ABB-48E6-8C22-214895056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3DAAD-8773-44C2-AF38-57F65AE0D5F5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8010AD-EB23-4BDE-99CD-38AE27516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AB480-D6AC-4E5F-B717-6B4F66FE8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D22C-2D3C-4C94-9BE1-7F0217DBF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51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B8318-CD56-4F8B-9C2A-1D0DE4454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00967-AADC-4036-8682-39214FE47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1A262-5BAF-4AF5-9B67-F808BD136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2630D-57A3-4761-B803-70E294CA5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3DAAD-8773-44C2-AF38-57F65AE0D5F5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8B4BC-E92C-49C8-814D-53511D8FD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2A159-1FE2-48C8-830C-FBF4695C3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D22C-2D3C-4C94-9BE1-7F0217DBF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73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9A51-7B4D-407F-8005-04707853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1B2AE9-9AC2-4A58-A7A6-3841CC736E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37BB3-D500-4DC6-A45B-B647C313C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3B333-9558-4355-B8B8-C09DD95C9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3DAAD-8773-44C2-AF38-57F65AE0D5F5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4F985-E60F-49FB-8D4D-65BD1142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FB307-B78D-450C-B796-3EF7654C0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D22C-2D3C-4C94-9BE1-7F0217DBF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10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50424B-B136-4141-BFF6-92C210450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3318D-FC33-4C73-B342-E5330FD91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27B8C-A751-42CA-8F82-D4DF0CE3E5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3DAAD-8773-44C2-AF38-57F65AE0D5F5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35DC-9CEF-444F-9ABB-E2003DF13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E15E1-841A-4B5A-8EDD-03B352AE5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2D22C-2D3C-4C94-9BE1-7F0217DBF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98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24E7-640C-4835-8EFF-20D0F01D21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MERFISH Segmentation with </a:t>
            </a:r>
            <a:r>
              <a:rPr lang="en-US" dirty="0" err="1"/>
              <a:t>Baysor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132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F7810-FA55-4FE8-902F-7800A9973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49075-F9A4-40EF-BD67-0A51B7125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Baysor</a:t>
            </a:r>
            <a:r>
              <a:rPr lang="en-US" dirty="0"/>
              <a:t> is robust to many parameter tweaks. By far, the most impactful parameter is cell size.</a:t>
            </a:r>
          </a:p>
          <a:p>
            <a:r>
              <a:rPr lang="en-US" dirty="0"/>
              <a:t>Diagnostics are helpful, but the only reliable way to evaluate segmentation is with reliable cell staining…</a:t>
            </a:r>
          </a:p>
          <a:p>
            <a:r>
              <a:rPr lang="en-US" dirty="0"/>
              <a:t>In comparison to the demo data and scaling expectations by # probes in experiment, the recent data are of expected quality.</a:t>
            </a:r>
          </a:p>
        </p:txBody>
      </p:sp>
    </p:spTree>
    <p:extLst>
      <p:ext uri="{BB962C8B-B14F-4D97-AF65-F5344CB8AC3E}">
        <p14:creationId xmlns:p14="http://schemas.microsoft.com/office/powerpoint/2010/main" val="2252159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6B1E7-5B06-4191-844B-090DD4F6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Sweep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60245-1878-4F09-9BBA-3AF6FB840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Only looked at a small region of the tissue (~1000 cells)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/>
              <a:t>S = expected cell radius</a:t>
            </a:r>
          </a:p>
          <a:p>
            <a:pPr lvl="1"/>
            <a:r>
              <a:rPr lang="en-US" dirty="0"/>
              <a:t>Std = Standard deviation of cell size</a:t>
            </a:r>
          </a:p>
          <a:p>
            <a:pPr lvl="1"/>
            <a:r>
              <a:rPr lang="en-US" dirty="0"/>
              <a:t>M = minimum number of molecules per cell</a:t>
            </a:r>
          </a:p>
          <a:p>
            <a:pPr lvl="1"/>
            <a:r>
              <a:rPr lang="en-US" dirty="0"/>
              <a:t>W = weight of molecule’s cell prediction at next iteration </a:t>
            </a:r>
          </a:p>
          <a:p>
            <a:r>
              <a:rPr lang="en-US" dirty="0"/>
              <a:t>Plots</a:t>
            </a:r>
          </a:p>
          <a:p>
            <a:pPr lvl="1"/>
            <a:r>
              <a:rPr lang="en-US" dirty="0"/>
              <a:t>Convergence</a:t>
            </a:r>
          </a:p>
          <a:p>
            <a:pPr lvl="2"/>
            <a:r>
              <a:rPr lang="en-US" dirty="0"/>
              <a:t>“Molecules changed” = % molecules with a change in cell designation</a:t>
            </a:r>
          </a:p>
          <a:p>
            <a:pPr lvl="2"/>
            <a:r>
              <a:rPr lang="en-US" dirty="0"/>
              <a:t>“Max prob. difference” = maximum difference in probability of cell designation</a:t>
            </a:r>
          </a:p>
        </p:txBody>
      </p:sp>
    </p:spTree>
    <p:extLst>
      <p:ext uri="{BB962C8B-B14F-4D97-AF65-F5344CB8AC3E}">
        <p14:creationId xmlns:p14="http://schemas.microsoft.com/office/powerpoint/2010/main" val="137289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7DBA66-29F5-4FFA-9129-3E96060F51D3}"/>
              </a:ext>
            </a:extLst>
          </p:cNvPr>
          <p:cNvSpPr txBox="1"/>
          <p:nvPr/>
        </p:nvSpPr>
        <p:spPr>
          <a:xfrm>
            <a:off x="0" y="557784"/>
            <a:ext cx="850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S = 50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Std = 50%</a:t>
            </a:r>
          </a:p>
          <a:p>
            <a:r>
              <a:rPr lang="en-US" sz="1050" b="1" dirty="0"/>
              <a:t>M = 100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W = 0.2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ECF94B-DAFF-4F46-81AC-02138687C42B}"/>
              </a:ext>
            </a:extLst>
          </p:cNvPr>
          <p:cNvSpPr txBox="1"/>
          <p:nvPr/>
        </p:nvSpPr>
        <p:spPr>
          <a:xfrm>
            <a:off x="0" y="3076451"/>
            <a:ext cx="850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S = 50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Std = 50%</a:t>
            </a:r>
          </a:p>
          <a:p>
            <a:r>
              <a:rPr lang="en-US" sz="1050" b="1" dirty="0"/>
              <a:t>M = 150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W = 0.2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E17EFB-8AF8-4D58-A697-9F10EFEC3659}"/>
              </a:ext>
            </a:extLst>
          </p:cNvPr>
          <p:cNvSpPr txBox="1"/>
          <p:nvPr/>
        </p:nvSpPr>
        <p:spPr>
          <a:xfrm>
            <a:off x="0" y="5595119"/>
            <a:ext cx="850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S = 50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Std = 50%</a:t>
            </a:r>
          </a:p>
          <a:p>
            <a:r>
              <a:rPr lang="en-US" sz="1050" b="1" dirty="0"/>
              <a:t>M = 200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W = 0.2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4029D7E-300C-4DAD-A083-E1CD7BA53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2" y="0"/>
            <a:ext cx="3376041" cy="2236449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806F3FE5-9EE6-4D9B-A10E-0154A16FB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65" y="-2012"/>
            <a:ext cx="3920871" cy="2238461"/>
          </a:xfrm>
          <a:prstGeom prst="rect">
            <a:avLst/>
          </a:prstGeom>
        </p:spPr>
      </p:pic>
      <p:pic>
        <p:nvPicPr>
          <p:cNvPr id="12" name="Picture 11" descr="Map, scatter chart&#10;&#10;Description automatically generated">
            <a:extLst>
              <a:ext uri="{FF2B5EF4-FFF2-40B4-BE49-F238E27FC236}">
                <a16:creationId xmlns:a16="http://schemas.microsoft.com/office/drawing/2014/main" id="{28DE2BCE-9A20-4EA2-B44E-E9C365007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662" y="-2012"/>
            <a:ext cx="2236449" cy="2236449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726A5CD8-4D0C-4767-8140-983AEDC2F0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3" y="2356034"/>
            <a:ext cx="3376041" cy="2236449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C88CE64E-F660-46FD-9866-937D50576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65" y="2234437"/>
            <a:ext cx="3920871" cy="2238461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9B93BAD3-B715-4D50-A7D4-56A04235B6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661" y="2234438"/>
            <a:ext cx="2236450" cy="2236450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95E9D4AB-BC22-461C-A899-79984BB0F0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2" y="4571875"/>
            <a:ext cx="3376041" cy="2236449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02D75490-1AC8-4041-9B7C-9603379A00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65" y="4655183"/>
            <a:ext cx="3920871" cy="2202817"/>
          </a:xfrm>
          <a:prstGeom prst="rect">
            <a:avLst/>
          </a:prstGeom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BC760775-C8A4-4914-80AB-659441C6B2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662" y="4621550"/>
            <a:ext cx="2236450" cy="223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07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7DBA66-29F5-4FFA-9129-3E96060F51D3}"/>
              </a:ext>
            </a:extLst>
          </p:cNvPr>
          <p:cNvSpPr txBox="1"/>
          <p:nvPr/>
        </p:nvSpPr>
        <p:spPr>
          <a:xfrm>
            <a:off x="0" y="557784"/>
            <a:ext cx="850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S = 50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Std = 50%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M = 150</a:t>
            </a:r>
          </a:p>
          <a:p>
            <a:r>
              <a:rPr lang="en-US" sz="1050" b="1" dirty="0"/>
              <a:t>W = 0.1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ECF94B-DAFF-4F46-81AC-02138687C42B}"/>
              </a:ext>
            </a:extLst>
          </p:cNvPr>
          <p:cNvSpPr txBox="1"/>
          <p:nvPr/>
        </p:nvSpPr>
        <p:spPr>
          <a:xfrm>
            <a:off x="0" y="3076451"/>
            <a:ext cx="850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S = 50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Std = 50%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M = 150</a:t>
            </a:r>
          </a:p>
          <a:p>
            <a:r>
              <a:rPr lang="en-US" sz="1050" b="1" dirty="0"/>
              <a:t>W = 0.5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E17EFB-8AF8-4D58-A697-9F10EFEC3659}"/>
              </a:ext>
            </a:extLst>
          </p:cNvPr>
          <p:cNvSpPr txBox="1"/>
          <p:nvPr/>
        </p:nvSpPr>
        <p:spPr>
          <a:xfrm>
            <a:off x="0" y="5595119"/>
            <a:ext cx="850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S = 50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Std = 50%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M = 200</a:t>
            </a:r>
          </a:p>
          <a:p>
            <a:r>
              <a:rPr lang="en-US" sz="1050" b="1" dirty="0"/>
              <a:t>W = 0.8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5F6264D-7354-4B6D-ACFE-AB1BD3FE4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2" y="2344722"/>
            <a:ext cx="3376041" cy="2236449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728D1E9-4644-4E81-B2DB-609C2EFC1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2" y="4621550"/>
            <a:ext cx="3376041" cy="2236449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46A8B382-34E1-4520-936C-4671C1C9A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2344721"/>
            <a:ext cx="3984083" cy="2274549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983DDE69-6F1E-43E7-BA34-1C96284E6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543" y="2344721"/>
            <a:ext cx="2238730" cy="2238730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0388E572-5D31-4C47-B772-B54BBAFC5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4610020"/>
            <a:ext cx="3984083" cy="2238330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0A60FA6F-5756-4CFD-B15C-475AADF852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543" y="4620409"/>
            <a:ext cx="2238730" cy="2238730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2F074FBE-DCDF-4A49-A443-6111C65440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" y="0"/>
            <a:ext cx="3243748" cy="2148812"/>
          </a:xfrm>
          <a:prstGeom prst="rect">
            <a:avLst/>
          </a:prstGeom>
        </p:spPr>
      </p:pic>
      <p:pic>
        <p:nvPicPr>
          <p:cNvPr id="21" name="Picture 20" descr="Chart, bar chart, histogram&#10;&#10;Description automatically generated">
            <a:extLst>
              <a:ext uri="{FF2B5EF4-FFF2-40B4-BE49-F238E27FC236}">
                <a16:creationId xmlns:a16="http://schemas.microsoft.com/office/drawing/2014/main" id="{39437E8F-75A3-4FF3-A3B1-7FE4FE4E6E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1" y="0"/>
            <a:ext cx="3984082" cy="2274549"/>
          </a:xfrm>
          <a:prstGeom prst="rect">
            <a:avLst/>
          </a:prstGeom>
        </p:spPr>
      </p:pic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A8EDC5C0-4EBC-4ACF-B396-C324D69560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033" y="1"/>
            <a:ext cx="2238730" cy="223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45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7DBA66-29F5-4FFA-9129-3E96060F51D3}"/>
              </a:ext>
            </a:extLst>
          </p:cNvPr>
          <p:cNvSpPr txBox="1"/>
          <p:nvPr/>
        </p:nvSpPr>
        <p:spPr>
          <a:xfrm>
            <a:off x="0" y="557784"/>
            <a:ext cx="850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S = 35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Std = 50%</a:t>
            </a:r>
            <a:endParaRPr lang="en-US" sz="105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M = 150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W = 0.2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ECF94B-DAFF-4F46-81AC-02138687C42B}"/>
              </a:ext>
            </a:extLst>
          </p:cNvPr>
          <p:cNvSpPr txBox="1"/>
          <p:nvPr/>
        </p:nvSpPr>
        <p:spPr>
          <a:xfrm>
            <a:off x="0" y="3076451"/>
            <a:ext cx="850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S = 40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Std = 50%</a:t>
            </a:r>
            <a:endParaRPr lang="en-US" sz="105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M = 150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W = 0.2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E17EFB-8AF8-4D58-A697-9F10EFEC3659}"/>
              </a:ext>
            </a:extLst>
          </p:cNvPr>
          <p:cNvSpPr txBox="1"/>
          <p:nvPr/>
        </p:nvSpPr>
        <p:spPr>
          <a:xfrm>
            <a:off x="0" y="5595119"/>
            <a:ext cx="850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S = 60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Std = 50%</a:t>
            </a:r>
            <a:endParaRPr lang="en-US" sz="105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M = 150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W = 0.2</a:t>
            </a:r>
          </a:p>
        </p:txBody>
      </p:sp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ED1C4A14-A409-4FA5-A6C8-B9A7D210A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3" y="0"/>
            <a:ext cx="3376041" cy="2236449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AB08B29C-F3C2-4522-BF08-249E8EE63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433" y="0"/>
            <a:ext cx="3917347" cy="2236449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96BC4F59-A90F-44B7-B150-3F83AED8A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086" y="0"/>
            <a:ext cx="2236449" cy="2236449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3E40ECE3-BD7B-4E03-9DCC-ECBAA10ACB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3" y="2387876"/>
            <a:ext cx="3376041" cy="2236449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AA4DCE0E-38AF-4B7D-9AC0-0F7E8A6F93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433" y="2387876"/>
            <a:ext cx="3917347" cy="2236449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D0A5F935-695F-48A6-ACE0-E7170D42E3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859" y="2387876"/>
            <a:ext cx="2233676" cy="2233676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C27637CB-E55D-4B9B-BA22-30EA60F084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3" y="4621550"/>
            <a:ext cx="3376041" cy="2236449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EAEEC543-6056-4935-B493-B63666BC1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433" y="4621549"/>
            <a:ext cx="3917347" cy="2236449"/>
          </a:xfrm>
          <a:prstGeom prst="rect">
            <a:avLst/>
          </a:prstGeom>
        </p:spPr>
      </p:pic>
      <p:pic>
        <p:nvPicPr>
          <p:cNvPr id="24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BE8DB0A1-C2E5-434E-A48A-620A753C70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083" y="4621548"/>
            <a:ext cx="2236451" cy="223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25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7DBA66-29F5-4FFA-9129-3E96060F51D3}"/>
              </a:ext>
            </a:extLst>
          </p:cNvPr>
          <p:cNvSpPr txBox="1"/>
          <p:nvPr/>
        </p:nvSpPr>
        <p:spPr>
          <a:xfrm>
            <a:off x="0" y="557784"/>
            <a:ext cx="850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S = 40</a:t>
            </a:r>
          </a:p>
          <a:p>
            <a:r>
              <a:rPr lang="en-US" sz="1050" b="1" dirty="0"/>
              <a:t>Std = 25%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M = 150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W = 0.2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ECF94B-DAFF-4F46-81AC-02138687C42B}"/>
              </a:ext>
            </a:extLst>
          </p:cNvPr>
          <p:cNvSpPr txBox="1"/>
          <p:nvPr/>
        </p:nvSpPr>
        <p:spPr>
          <a:xfrm>
            <a:off x="0" y="3076451"/>
            <a:ext cx="850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S = 40</a:t>
            </a:r>
          </a:p>
          <a:p>
            <a:r>
              <a:rPr lang="en-US" sz="1050" b="1" dirty="0"/>
              <a:t>Std = 75%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M = 150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W = 0.2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B22F800-EDC0-44BA-8EFE-7B8579548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3" y="2236449"/>
            <a:ext cx="3376041" cy="2236449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97988D3A-8CA2-4CA9-8AF9-6E1CC62B8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01" y="2236449"/>
            <a:ext cx="3917347" cy="2236449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A8E2E19-B421-419F-B8B5-10D8ACB1D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054" y="2236449"/>
            <a:ext cx="2236449" cy="2236449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B8B6B2A2-D742-4D3F-9BCF-49486C226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3" y="0"/>
            <a:ext cx="3376041" cy="2236449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EA9E39AE-C1E4-4EE1-9FDF-4CDD4C372E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01" y="0"/>
            <a:ext cx="3917347" cy="2236449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0FD07488-FB3D-490B-A891-C21A405DF0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054" y="0"/>
            <a:ext cx="2236450" cy="223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03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5644248A-10FF-41A8-AE85-9E2454FCB2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7" r="14303"/>
          <a:stretch/>
        </p:blipFill>
        <p:spPr>
          <a:xfrm>
            <a:off x="106523" y="1007196"/>
            <a:ext cx="5848228" cy="5850802"/>
          </a:xfrm>
          <a:prstGeom prst="rect">
            <a:avLst/>
          </a:prstGeom>
        </p:spPr>
      </p:pic>
      <p:pic>
        <p:nvPicPr>
          <p:cNvPr id="7" name="Picture 6" descr="A picture containing colorful, plant&#10;&#10;Description automatically generated">
            <a:extLst>
              <a:ext uri="{FF2B5EF4-FFF2-40B4-BE49-F238E27FC236}">
                <a16:creationId xmlns:a16="http://schemas.microsoft.com/office/drawing/2014/main" id="{C3726E17-1912-41D4-97D3-A369860321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1" r="9535"/>
          <a:stretch/>
        </p:blipFill>
        <p:spPr>
          <a:xfrm>
            <a:off x="6237118" y="1007196"/>
            <a:ext cx="5850804" cy="5850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94E24F-6846-43E0-8064-292CBC238810}"/>
              </a:ext>
            </a:extLst>
          </p:cNvPr>
          <p:cNvSpPr txBox="1"/>
          <p:nvPr/>
        </p:nvSpPr>
        <p:spPr>
          <a:xfrm>
            <a:off x="7244510" y="396539"/>
            <a:ext cx="383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M=150, S=40, Std=50%, W=0.2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A7BD20-FD6A-4C79-A260-D6A64D624FAA}"/>
              </a:ext>
            </a:extLst>
          </p:cNvPr>
          <p:cNvSpPr txBox="1"/>
          <p:nvPr/>
        </p:nvSpPr>
        <p:spPr>
          <a:xfrm>
            <a:off x="1112627" y="258039"/>
            <a:ext cx="3836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</a:t>
            </a:r>
          </a:p>
          <a:p>
            <a:pPr algn="ctr"/>
            <a:r>
              <a:rPr lang="en-US" dirty="0"/>
              <a:t>(M=20, S=50, Std=50%, W=0.2)</a:t>
            </a:r>
          </a:p>
        </p:txBody>
      </p:sp>
    </p:spTree>
    <p:extLst>
      <p:ext uri="{BB962C8B-B14F-4D97-AF65-F5344CB8AC3E}">
        <p14:creationId xmlns:p14="http://schemas.microsoft.com/office/powerpoint/2010/main" val="2852689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2C9DF82C-3335-4C7C-A373-96F4FD3208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13"/>
          <a:stretch/>
        </p:blipFill>
        <p:spPr>
          <a:xfrm>
            <a:off x="0" y="1471244"/>
            <a:ext cx="5981065" cy="5386755"/>
          </a:xfrm>
          <a:prstGeom prst="rect">
            <a:avLst/>
          </a:prstGeom>
        </p:spPr>
      </p:pic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58648E08-26BE-4701-B4CB-E593171E4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13"/>
          <a:stretch/>
        </p:blipFill>
        <p:spPr>
          <a:xfrm>
            <a:off x="6210933" y="1471246"/>
            <a:ext cx="5981066" cy="53867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FE9088-FB9F-41B4-B6B2-2DCB6EA55CFB}"/>
              </a:ext>
            </a:extLst>
          </p:cNvPr>
          <p:cNvSpPr txBox="1"/>
          <p:nvPr/>
        </p:nvSpPr>
        <p:spPr>
          <a:xfrm>
            <a:off x="1116237" y="632275"/>
            <a:ext cx="3836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</a:t>
            </a:r>
          </a:p>
          <a:p>
            <a:pPr algn="ctr"/>
            <a:r>
              <a:rPr lang="en-US" dirty="0"/>
              <a:t>(M=20, S=50, Std=50%, W=0.2)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80B4B1-043A-4B2A-A25A-254C5FE1F458}"/>
              </a:ext>
            </a:extLst>
          </p:cNvPr>
          <p:cNvSpPr txBox="1"/>
          <p:nvPr/>
        </p:nvSpPr>
        <p:spPr>
          <a:xfrm>
            <a:off x="7239743" y="770775"/>
            <a:ext cx="383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M=150, S=40, Std=50%, W=0.2</a:t>
            </a:r>
          </a:p>
        </p:txBody>
      </p:sp>
    </p:spTree>
    <p:extLst>
      <p:ext uri="{BB962C8B-B14F-4D97-AF65-F5344CB8AC3E}">
        <p14:creationId xmlns:p14="http://schemas.microsoft.com/office/powerpoint/2010/main" val="2031854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0578-410F-4F11-8021-8CDF4F43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Statistics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704CDC-4A99-455B-93B2-8AB54254D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996968"/>
              </p:ext>
            </p:extLst>
          </p:nvPr>
        </p:nvGraphicFramePr>
        <p:xfrm>
          <a:off x="1958848" y="1624076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294309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54616001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3134562639"/>
                    </a:ext>
                  </a:extLst>
                </a:gridCol>
                <a:gridCol w="2753360">
                  <a:extLst>
                    <a:ext uri="{9D8B030D-6E8A-4147-A177-3AD203B41FA5}">
                      <a16:colId xmlns:a16="http://schemas.microsoft.com/office/drawing/2014/main" val="4019231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**M150_s40_std50_w0.2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719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Probes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46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Genes/cell, Q25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822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Genes/cell, Q50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675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Genes/cell, Q75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56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Counts/cell, Q25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56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Counts/cell, Q50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572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Counts/cell, Q75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054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614DCA2-2BA3-40A1-B45F-82404CD648C5}"/>
              </a:ext>
            </a:extLst>
          </p:cNvPr>
          <p:cNvSpPr txBox="1"/>
          <p:nvPr/>
        </p:nvSpPr>
        <p:spPr>
          <a:xfrm>
            <a:off x="2249424" y="4705588"/>
            <a:ext cx="4818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*Statistics from entire tissue image</a:t>
            </a:r>
          </a:p>
          <a:p>
            <a:r>
              <a:rPr lang="en-US" dirty="0"/>
              <a:t>**Statistics from small test region</a:t>
            </a:r>
          </a:p>
          <a:p>
            <a:r>
              <a:rPr lang="en-US" dirty="0"/>
              <a:t>Q[N] = N% quantile</a:t>
            </a:r>
          </a:p>
        </p:txBody>
      </p:sp>
    </p:spTree>
    <p:extLst>
      <p:ext uri="{BB962C8B-B14F-4D97-AF65-F5344CB8AC3E}">
        <p14:creationId xmlns:p14="http://schemas.microsoft.com/office/powerpoint/2010/main" val="1676564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436</Words>
  <Application>Microsoft Office PowerPoint</Application>
  <PresentationFormat>Widescreen</PresentationFormat>
  <Paragraphs>102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MERFISH Segmentation with Baysor</vt:lpstr>
      <vt:lpstr>Parameter Sweep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Statistics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MERFISH Segmentation with Baysor</dc:title>
  <dc:creator>Smith, David</dc:creator>
  <cp:lastModifiedBy>Smith, David</cp:lastModifiedBy>
  <cp:revision>18</cp:revision>
  <dcterms:created xsi:type="dcterms:W3CDTF">2022-07-20T13:31:34Z</dcterms:created>
  <dcterms:modified xsi:type="dcterms:W3CDTF">2022-07-20T18:32:12Z</dcterms:modified>
</cp:coreProperties>
</file>